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D72"/>
    <a:srgbClr val="E99E2F"/>
    <a:srgbClr val="3A1D00"/>
    <a:srgbClr val="3E4D1F"/>
    <a:srgbClr val="502800"/>
    <a:srgbClr val="1A1B01"/>
    <a:srgbClr val="2A341C"/>
    <a:srgbClr val="25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348" y="20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7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0F14-9A5C-4C10-9AEC-ADADD84B2A4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CC86-9443-4D2A-9077-BA707344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2084"/>
            <a:ext cx="27736800" cy="32950484"/>
            <a:chOff x="0" y="-32084"/>
            <a:chExt cx="27736800" cy="32950484"/>
          </a:xfrm>
        </p:grpSpPr>
        <p:pic>
          <p:nvPicPr>
            <p:cNvPr id="5122" name="Picture 2" descr="http://splendidwallpaper.com/wp-content/uploads/2011/12/sunflower-flowers-1024x768-wallpap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9" t="2012" r="19236" b="4648"/>
            <a:stretch/>
          </p:blipFill>
          <p:spPr bwMode="auto">
            <a:xfrm flipH="1">
              <a:off x="0" y="0"/>
              <a:ext cx="27736800" cy="3291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plendidwallpaper.com/wp-content/uploads/2011/12/sunflower-flowers-1024x768-wallpap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443" b="78255" l="54590" r="81055"/>
                      </a14:imgEffect>
                      <a14:imgEffect>
                        <a14:artisticGlowDiffused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8" t="1580" r="19075" b="5080"/>
            <a:stretch/>
          </p:blipFill>
          <p:spPr bwMode="auto">
            <a:xfrm flipH="1">
              <a:off x="76200" y="0"/>
              <a:ext cx="12573000" cy="3291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splendidwallpaper.com/wp-content/uploads/2011/12/sunflower-flowers-1024x768-wallpaper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891" b="39193" l="54590" r="81055"/>
                      </a14:imgEffect>
                      <a14:imgEffect>
                        <a14:artisticGlowDiffused/>
                      </a14:imgEffect>
                      <a14:imgEffect>
                        <a14:sharpenSoften amount="-5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2160" r="21529" b="4499"/>
            <a:stretch/>
          </p:blipFill>
          <p:spPr bwMode="auto">
            <a:xfrm flipH="1">
              <a:off x="1067485" y="-32084"/>
              <a:ext cx="11353800" cy="3291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066800" y="16764000"/>
            <a:ext cx="9372600" cy="84394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METHODS</a:t>
            </a:r>
            <a:endParaRPr lang="en-US" sz="6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274320" algn="ctr"/>
            <a:r>
              <a:rPr lang="en-US" sz="3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Semi-structured interviews </a:t>
            </a: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were used to capture a holistic view of farmers' IPM practices after their visits to the IPM field laboratory</a:t>
            </a:r>
            <a:r>
              <a:rPr lang="en-US" sz="3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  Seven interviews were conducted on five farms with eight participants. </a:t>
            </a:r>
            <a:endParaRPr lang="en-US" sz="6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134" y="3837068"/>
            <a:ext cx="10475495" cy="766042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PURPOSE</a:t>
            </a:r>
            <a:endParaRPr lang="en-US" sz="6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274320" algn="ctr"/>
            <a:r>
              <a:rPr lang="en-US" sz="3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Evaluate the Suwanee Valley Integrated Pest Management (IPM) Living Lab’s impact on its participants’ adoption of IPM practices and their perceptions of the Living Lab programming and workshops.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54999" y="4936986"/>
            <a:ext cx="7132722" cy="8179772"/>
          </a:xfrm>
          <a:prstGeom prst="ellipse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Programming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Generally liked the programming &amp; workshops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Presenters were engaging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Materials were very helpful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Really enjoyed the hands-on activities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85078" y="13570565"/>
            <a:ext cx="7132722" cy="4284643"/>
          </a:xfrm>
          <a:prstGeom prst="ellipse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A1D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Usage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A1D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All respondents used at least some of the information they received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50988" y="21469982"/>
            <a:ext cx="7132722" cy="2726591"/>
          </a:xfrm>
          <a:prstGeom prst="ellipse">
            <a:avLst/>
          </a:prstGeom>
          <a:solidFill>
            <a:srgbClr val="FFFFFF">
              <a:alpha val="56078"/>
            </a:srgb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Barriers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3E4D1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Cost of inputs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40800" y="4495800"/>
            <a:ext cx="22017789" cy="1328023"/>
          </a:xfrm>
          <a:prstGeom prst="roundRect">
            <a:avLst/>
          </a:prstGeom>
          <a:solidFill>
            <a:srgbClr val="FADD72">
              <a:alpha val="8470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 smtClean="0">
                <a:solidFill>
                  <a:srgbClr val="3E4D1F"/>
                </a:solidFill>
                <a:effectLst/>
                <a:latin typeface="Century Gothic" panose="020B0502020202020204" pitchFamily="34" charset="0"/>
              </a:rPr>
              <a:t>RESULTS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139737" y="28553632"/>
            <a:ext cx="28795579" cy="4364768"/>
            <a:chOff x="15139737" y="28553632"/>
            <a:chExt cx="28795579" cy="4364768"/>
          </a:xfrm>
        </p:grpSpPr>
        <p:sp>
          <p:nvSpPr>
            <p:cNvPr id="17" name="TextBox 16"/>
            <p:cNvSpPr txBox="1"/>
            <p:nvPr/>
          </p:nvSpPr>
          <p:spPr>
            <a:xfrm>
              <a:off x="15139737" y="29751576"/>
              <a:ext cx="28795579" cy="3166824"/>
            </a:xfrm>
            <a:prstGeom prst="round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3600" b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goal of the Suwannee Valley IPM Living Lab is to create a whole farm-level IPM demonstration laboratory to deliver hands-on IPM training beyond the classroom.  Based off of the respondents interviewed, the IPM Living Lab is meeting its goal</a:t>
              </a:r>
              <a:r>
                <a:rPr lang="en-US" sz="36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.  The </a:t>
              </a:r>
              <a:r>
                <a:rPr lang="en-US" sz="3600" b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Living Lab has engaging workshops and programs that provide hands-on experiences.  Because of these types of programming, many of the respondents have implemented at least one of the techniques learned</a:t>
              </a:r>
              <a:r>
                <a:rPr lang="en-US" sz="36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.  Despite </a:t>
              </a:r>
              <a:r>
                <a:rPr lang="en-US" sz="3600" b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few barriers indicated, like time and costs of inputs, respondents indicated an optimistic attitude towards using IPM techniques in the future.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68600" y="28553632"/>
              <a:ext cx="28418589" cy="1328023"/>
            </a:xfrm>
            <a:prstGeom prst="roundRect">
              <a:avLst/>
            </a:prstGeom>
            <a:solidFill>
              <a:srgbClr val="FADD72">
                <a:alpha val="8470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600" dirty="0" smtClean="0">
                  <a:solidFill>
                    <a:srgbClr val="3E4D1F"/>
                  </a:solidFill>
                  <a:effectLst/>
                  <a:latin typeface="Century Gothic" panose="020B0502020202020204" pitchFamily="34" charset="0"/>
                </a:rPr>
                <a:t>CONCLUSIONS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00" y="47228"/>
            <a:ext cx="3787468" cy="156693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508200" y="6060171"/>
            <a:ext cx="16154400" cy="3048000"/>
          </a:xfrm>
          <a:prstGeom prst="wedgeRoundRectCallout">
            <a:avLst>
              <a:gd name="adj1" fmla="val -46156"/>
              <a:gd name="adj2" fmla="val 76711"/>
              <a:gd name="adj3" fmla="val 16667"/>
            </a:avLst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“They have this trolley, this open-air trolley, they pull with, I don’t know, a tractor or something.  You actually went out to the field, and they gave you nets, bottles, and magnifying glasses.  It was very hands-on.”                                – Respondent #5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7508200" y="10319520"/>
            <a:ext cx="16154400" cy="1796280"/>
          </a:xfrm>
          <a:prstGeom prst="wedgeRoundRectCallout">
            <a:avLst>
              <a:gd name="adj1" fmla="val 50070"/>
              <a:gd name="adj2" fmla="val 90107"/>
              <a:gd name="adj3" fmla="val 16667"/>
            </a:avLst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“All of their classes involved good handouts, good audio-visuals, and hands-on.” – Respondent #6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7508200" y="13277766"/>
            <a:ext cx="16154400" cy="3149350"/>
          </a:xfrm>
          <a:prstGeom prst="wedgeRoundRectCallout">
            <a:avLst>
              <a:gd name="adj1" fmla="val -52115"/>
              <a:gd name="adj2" fmla="val 76354"/>
              <a:gd name="adj3" fmla="val 16667"/>
            </a:avLst>
          </a:prstGeom>
          <a:solidFill>
            <a:srgbClr val="3A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“These are mammoth sunflowers, and they had them there at the Suwannee facility.  They attract stink bugs, and I had one that had over a hundred of them on it.  It was one about 12-14 inches across with brown leaf-footed stink bugs.” – Respondent #1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7504189" y="17589082"/>
            <a:ext cx="16154400" cy="2399417"/>
          </a:xfrm>
          <a:prstGeom prst="wedgeRoundRectCallout">
            <a:avLst>
              <a:gd name="adj1" fmla="val 47686"/>
              <a:gd name="adj2" fmla="val 71770"/>
              <a:gd name="adj3" fmla="val 16667"/>
            </a:avLst>
          </a:prstGeom>
          <a:solidFill>
            <a:srgbClr val="3A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“We would probably have more [techniques] if I wasn’t so lazy.  We have bat houses at the back of the woods and blue bird houses around.”               </a:t>
            </a:r>
            <a:r>
              <a:rPr lang="en-US" sz="4000" dirty="0" smtClean="0"/>
              <a:t>        </a:t>
            </a:r>
            <a:r>
              <a:rPr lang="en-US" sz="4000" dirty="0"/>
              <a:t>– Respondent #6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7504189" y="21309278"/>
            <a:ext cx="16154400" cy="3048000"/>
          </a:xfrm>
          <a:prstGeom prst="wedgeRoundRectCallout">
            <a:avLst>
              <a:gd name="adj1" fmla="val -46156"/>
              <a:gd name="adj2" fmla="val 76711"/>
              <a:gd name="adj3" fmla="val 16667"/>
            </a:avLst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“I don’t have a fully automated system.  Do you know how much they want for those injectors and all that stuff? They want $2[00]-300 for an injector, plus a tank.  It’s expensive.” – Respondent #1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7504189" y="25560108"/>
            <a:ext cx="16154400" cy="1796280"/>
          </a:xfrm>
          <a:prstGeom prst="wedgeRoundRectCallout">
            <a:avLst>
              <a:gd name="adj1" fmla="val 50070"/>
              <a:gd name="adj2" fmla="val 90107"/>
              <a:gd name="adj3" fmla="val 16667"/>
            </a:avLst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“We run this farm all day every day, but there are a few things we would like to do that we haven’t had the time to do.” – Respondent #5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1825" y="14645772"/>
            <a:ext cx="6511092" cy="13327012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26" name="Group 25"/>
          <p:cNvGrpSpPr/>
          <p:nvPr/>
        </p:nvGrpSpPr>
        <p:grpSpPr>
          <a:xfrm>
            <a:off x="14171825" y="8348024"/>
            <a:ext cx="6846340" cy="6391691"/>
            <a:chOff x="14200211" y="4392156"/>
            <a:chExt cx="6846340" cy="6391691"/>
          </a:xfrm>
        </p:grpSpPr>
        <p:sp>
          <p:nvSpPr>
            <p:cNvPr id="12" name="Rounded Rectangle 11"/>
            <p:cNvSpPr/>
            <p:nvPr/>
          </p:nvSpPr>
          <p:spPr>
            <a:xfrm>
              <a:off x="14297467" y="4495800"/>
              <a:ext cx="6221331" cy="6288047"/>
            </a:xfrm>
            <a:prstGeom prst="round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00211" y="4392156"/>
              <a:ext cx="6846340" cy="629893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" y="1097846"/>
            <a:ext cx="43935315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IPM in Suwannee County: Impacts of a Field Laboratory</a:t>
            </a:r>
          </a:p>
          <a:p>
            <a:pPr algn="ctr"/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S. Janine Parker &amp; Glenn Israel – University of Florida</a:t>
            </a:r>
            <a:endParaRPr lang="en-US" sz="80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Janine Parker</dc:creator>
  <cp:lastModifiedBy>Windows User</cp:lastModifiedBy>
  <cp:revision>36</cp:revision>
  <dcterms:created xsi:type="dcterms:W3CDTF">2014-07-01T23:31:32Z</dcterms:created>
  <dcterms:modified xsi:type="dcterms:W3CDTF">2016-08-10T19:56:04Z</dcterms:modified>
</cp:coreProperties>
</file>